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422" r:id="rId4"/>
    <p:sldId id="434" r:id="rId5"/>
    <p:sldId id="435" r:id="rId6"/>
    <p:sldId id="436" r:id="rId7"/>
    <p:sldId id="437" r:id="rId8"/>
    <p:sldId id="438" r:id="rId9"/>
    <p:sldId id="314" r:id="rId10"/>
    <p:sldId id="439" r:id="rId11"/>
    <p:sldId id="315" r:id="rId12"/>
    <p:sldId id="440" r:id="rId13"/>
    <p:sldId id="441" r:id="rId14"/>
    <p:sldId id="442" r:id="rId15"/>
    <p:sldId id="312" r:id="rId16"/>
    <p:sldId id="325" r:id="rId17"/>
    <p:sldId id="369" r:id="rId18"/>
    <p:sldId id="375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542"/>
    <a:srgbClr val="96FAAD"/>
    <a:srgbClr val="00FFCC"/>
    <a:srgbClr val="66FF99"/>
    <a:srgbClr val="0099CC"/>
    <a:srgbClr val="D60093"/>
    <a:srgbClr val="33CCCC"/>
    <a:srgbClr val="66CCFF"/>
    <a:srgbClr val="99CC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642" autoAdjust="0"/>
    <p:restoredTop sz="94545"/>
  </p:normalViewPr>
  <p:slideViewPr>
    <p:cSldViewPr snapToGrid="0">
      <p:cViewPr varScale="1">
        <p:scale>
          <a:sx n="75" d="100"/>
          <a:sy n="75" d="100"/>
        </p:scale>
        <p:origin x="192" y="2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8/4/2025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16307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Class discussion: </a:t>
            </a:r>
          </a:p>
          <a:p>
            <a:r>
              <a:rPr lang="en-US" dirty="0"/>
              <a:t>In this discussion there is not just a straight forward answer. </a:t>
            </a:r>
          </a:p>
          <a:p>
            <a:r>
              <a:rPr lang="en-US" dirty="0"/>
              <a:t>Depending on the friend you may have ‘friendly banter’ and know they won’t get offended if you made a point your team was better however, it may be best to reply in a calm and polite way and say something like, “</a:t>
            </a:r>
            <a:r>
              <a:rPr lang="en-US" i="1" dirty="0"/>
              <a:t>You’re team had a great game but in my opinion we deserved to win.”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76766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55557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91605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55948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8/4/2025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07C619A-63DB-AA43-AB24-59A7C5CFAC02}"/>
              </a:ext>
            </a:extLst>
          </p:cNvPr>
          <p:cNvSpPr txBox="1"/>
          <p:nvPr userDrawn="1"/>
        </p:nvSpPr>
        <p:spPr>
          <a:xfrm>
            <a:off x="9297699" y="6444952"/>
            <a:ext cx="26937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©BeeHealthyStories2015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8/4/2025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8/4/2025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03301B2-F991-CC44-A9AB-61F49617D3C3}"/>
              </a:ext>
            </a:extLst>
          </p:cNvPr>
          <p:cNvSpPr/>
          <p:nvPr userDrawn="1"/>
        </p:nvSpPr>
        <p:spPr>
          <a:xfrm>
            <a:off x="9163881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8/4/2025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8/4/2025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8/4/2025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8/4/2025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8/4/2025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8/4/2025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2EE5982-E333-7445-A45E-00D205EC967B}"/>
              </a:ext>
            </a:extLst>
          </p:cNvPr>
          <p:cNvSpPr/>
          <p:nvPr userDrawn="1"/>
        </p:nvSpPr>
        <p:spPr>
          <a:xfrm>
            <a:off x="9163882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8/4/2025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8/4/2025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8/4/2025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2C734D02-961E-F145-A205-2C08A0EE2BD5}"/>
              </a:ext>
            </a:extLst>
          </p:cNvPr>
          <p:cNvSpPr/>
          <p:nvPr userDrawn="1"/>
        </p:nvSpPr>
        <p:spPr>
          <a:xfrm>
            <a:off x="9275092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3202716"/>
              </p:ext>
            </p:extLst>
          </p:nvPr>
        </p:nvGraphicFramePr>
        <p:xfrm>
          <a:off x="109092" y="176948"/>
          <a:ext cx="10931441" cy="640080"/>
        </p:xfrm>
        <a:graphic>
          <a:graphicData uri="http://schemas.openxmlformats.org/drawingml/2006/table">
            <a:tbl>
              <a:tblPr/>
              <a:tblGrid>
                <a:gridCol w="109314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GB" sz="3600" b="1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How might people feel if they are being cyber bullied?</a:t>
                      </a:r>
                      <a:endParaRPr lang="en-GB" sz="3600" u="none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CEE60EB-4D53-5844-8ED5-CE2AF7A9B9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375939"/>
              </p:ext>
            </p:extLst>
          </p:nvPr>
        </p:nvGraphicFramePr>
        <p:xfrm>
          <a:off x="456227" y="3654429"/>
          <a:ext cx="3006640" cy="579120"/>
        </p:xfrm>
        <a:graphic>
          <a:graphicData uri="http://schemas.openxmlformats.org/drawingml/2006/table">
            <a:tbl>
              <a:tblPr/>
              <a:tblGrid>
                <a:gridCol w="3006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3200" dirty="0"/>
                        <a:t>Lonely 😔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475738D-CB6E-4E4D-96FF-553B908782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965982"/>
              </p:ext>
            </p:extLst>
          </p:nvPr>
        </p:nvGraphicFramePr>
        <p:xfrm>
          <a:off x="763489" y="1595648"/>
          <a:ext cx="3091308" cy="640080"/>
        </p:xfrm>
        <a:graphic>
          <a:graphicData uri="http://schemas.openxmlformats.org/drawingml/2006/table">
            <a:tbl>
              <a:tblPr/>
              <a:tblGrid>
                <a:gridCol w="30913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3600" dirty="0"/>
                        <a:t>Sad ☹️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976B15A-6A8C-084E-9EE3-BF7CEEE98A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4469275"/>
              </p:ext>
            </p:extLst>
          </p:nvPr>
        </p:nvGraphicFramePr>
        <p:xfrm>
          <a:off x="4057997" y="5208262"/>
          <a:ext cx="4225842" cy="640080"/>
        </p:xfrm>
        <a:graphic>
          <a:graphicData uri="http://schemas.openxmlformats.org/drawingml/2006/table">
            <a:tbl>
              <a:tblPr/>
              <a:tblGrid>
                <a:gridCol w="42258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3600" dirty="0"/>
                        <a:t>Scared 😧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D556BD3-8DE6-5E47-AAE2-A2ECE664F9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82357"/>
              </p:ext>
            </p:extLst>
          </p:nvPr>
        </p:nvGraphicFramePr>
        <p:xfrm>
          <a:off x="8283839" y="1588562"/>
          <a:ext cx="3352799" cy="640080"/>
        </p:xfrm>
        <a:graphic>
          <a:graphicData uri="http://schemas.openxmlformats.org/drawingml/2006/table">
            <a:tbl>
              <a:tblPr/>
              <a:tblGrid>
                <a:gridCol w="3352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3600" dirty="0"/>
                        <a:t>Hurt 😕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5AC54B82-7DA9-9D4B-8241-5579A976AC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1753567"/>
              </p:ext>
            </p:extLst>
          </p:nvPr>
        </p:nvGraphicFramePr>
        <p:xfrm>
          <a:off x="8434128" y="3654429"/>
          <a:ext cx="3537737" cy="640080"/>
        </p:xfrm>
        <a:graphic>
          <a:graphicData uri="http://schemas.openxmlformats.org/drawingml/2006/table">
            <a:tbl>
              <a:tblPr/>
              <a:tblGrid>
                <a:gridCol w="35377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3600" dirty="0"/>
                        <a:t>Embarrassed 😳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B952CD90-6FD2-3D4A-A787-5941BFFEC1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09" t="2580" r="71531" b="46713"/>
          <a:stretch/>
        </p:blipFill>
        <p:spPr>
          <a:xfrm>
            <a:off x="4780097" y="1273904"/>
            <a:ext cx="2336800" cy="3477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39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3463706" y="50322"/>
          <a:ext cx="5288408" cy="822960"/>
        </p:xfrm>
        <a:graphic>
          <a:graphicData uri="http://schemas.openxmlformats.org/drawingml/2006/table">
            <a:tbl>
              <a:tblPr/>
              <a:tblGrid>
                <a:gridCol w="528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800" b="1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Trolling</a:t>
                      </a:r>
                      <a:endParaRPr lang="en-GB" sz="4800" u="none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645EA69A-8016-BA46-947E-7FDCF921B3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482480"/>
              </p:ext>
            </p:extLst>
          </p:nvPr>
        </p:nvGraphicFramePr>
        <p:xfrm>
          <a:off x="464339" y="1142741"/>
          <a:ext cx="6008179" cy="4480560"/>
        </p:xfrm>
        <a:graphic>
          <a:graphicData uri="http://schemas.openxmlformats.org/drawingml/2006/table">
            <a:tbl>
              <a:tblPr/>
              <a:tblGrid>
                <a:gridCol w="60081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Trolling is very similar to cyber bullying. When you are trolling someone you </a:t>
                      </a: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constantly</a:t>
                      </a: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harass them by commenting or posting something with the intention to upset that person. </a:t>
                      </a:r>
                    </a:p>
                    <a:p>
                      <a:pPr algn="l"/>
                      <a:endParaRPr lang="en-GB" sz="240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Some people do this anonymously which means you can’t tell who it is, so it makes it difficult to find the person responsible. </a:t>
                      </a:r>
                    </a:p>
                    <a:p>
                      <a:pPr algn="l"/>
                      <a:endParaRPr lang="en-GB" sz="240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How do you think you would feel if someone was trolling you online and saying mean things about you? 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EF2CB608-B221-7947-9CC8-2B3D979F5E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471" y="1375151"/>
            <a:ext cx="5118100" cy="4381500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FBDF5CF-D2E5-2143-96A4-AE17F7595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13699" y="1828541"/>
          <a:ext cx="2037822" cy="1737360"/>
        </p:xfrm>
        <a:graphic>
          <a:graphicData uri="http://schemas.openxmlformats.org/drawingml/2006/table">
            <a:tbl>
              <a:tblPr/>
              <a:tblGrid>
                <a:gridCol w="20378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GB" sz="36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Trolling is NOT okay!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815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621104"/>
              </p:ext>
            </p:extLst>
          </p:nvPr>
        </p:nvGraphicFramePr>
        <p:xfrm>
          <a:off x="310244" y="93086"/>
          <a:ext cx="10874828" cy="822960"/>
        </p:xfrm>
        <a:graphic>
          <a:graphicData uri="http://schemas.openxmlformats.org/drawingml/2006/table">
            <a:tbl>
              <a:tblPr/>
              <a:tblGrid>
                <a:gridCol w="108748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800" b="0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What to do if you are being cyberbullied</a:t>
                      </a:r>
                      <a:endParaRPr lang="en-GB" sz="4800" b="0" u="none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645EA69A-8016-BA46-947E-7FDCF921B3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710279"/>
              </p:ext>
            </p:extLst>
          </p:nvPr>
        </p:nvGraphicFramePr>
        <p:xfrm>
          <a:off x="598713" y="1080205"/>
          <a:ext cx="9476016" cy="822960"/>
        </p:xfrm>
        <a:graphic>
          <a:graphicData uri="http://schemas.openxmlformats.org/drawingml/2006/table">
            <a:tbl>
              <a:tblPr/>
              <a:tblGrid>
                <a:gridCol w="9476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Like Bullying, Cyber bullying, is </a:t>
                      </a: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NEVER </a:t>
                      </a: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acceptable and just like if we were being bullied in the real world we need to be brave and take some action: 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AC18CEEB-F32D-2C42-A6D2-95E130EC4A1A}"/>
              </a:ext>
            </a:extLst>
          </p:cNvPr>
          <p:cNvSpPr/>
          <p:nvPr/>
        </p:nvSpPr>
        <p:spPr>
          <a:xfrm>
            <a:off x="729342" y="2172429"/>
            <a:ext cx="759823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AU" sz="2800" b="1" dirty="0"/>
              <a:t>Tell a ‘trusted adult’</a:t>
            </a:r>
            <a:r>
              <a:rPr lang="en-AU" sz="2800" dirty="0"/>
              <a:t> – like a parent or teacher</a:t>
            </a:r>
          </a:p>
          <a:p>
            <a:pPr marL="342900" indent="-342900">
              <a:buFont typeface="+mj-lt"/>
              <a:buAutoNum type="arabicPeriod"/>
            </a:pPr>
            <a:r>
              <a:rPr lang="en-AU" sz="2800" b="1" dirty="0"/>
              <a:t>Don’t respond</a:t>
            </a:r>
            <a:r>
              <a:rPr lang="en-AU" sz="2800" dirty="0"/>
              <a:t> to the bully or try to fight back online.</a:t>
            </a:r>
          </a:p>
          <a:p>
            <a:pPr marL="342900" indent="-342900">
              <a:buFont typeface="+mj-lt"/>
              <a:buAutoNum type="arabicPeriod"/>
            </a:pPr>
            <a:r>
              <a:rPr lang="en-AU" sz="2800" b="1" dirty="0"/>
              <a:t>Save the mean messages or pictures</a:t>
            </a:r>
            <a:r>
              <a:rPr lang="en-AU" sz="2800" dirty="0"/>
              <a:t> so that your trusted adult can see them.</a:t>
            </a:r>
          </a:p>
          <a:p>
            <a:pPr marL="342900" indent="-342900">
              <a:buFont typeface="+mj-lt"/>
              <a:buAutoNum type="arabicPeriod"/>
            </a:pPr>
            <a:r>
              <a:rPr lang="en-AU" sz="2800" b="1" dirty="0"/>
              <a:t>Block</a:t>
            </a:r>
            <a:r>
              <a:rPr lang="en-AU" sz="2800" dirty="0"/>
              <a:t> the person who is being mean.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82318B3-F0BB-0147-A314-477E95D1DB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3614127"/>
              </p:ext>
            </p:extLst>
          </p:nvPr>
        </p:nvGraphicFramePr>
        <p:xfrm>
          <a:off x="1340255" y="5224448"/>
          <a:ext cx="9476016" cy="822960"/>
        </p:xfrm>
        <a:graphic>
          <a:graphicData uri="http://schemas.openxmlformats.org/drawingml/2006/table">
            <a:tbl>
              <a:tblPr/>
              <a:tblGrid>
                <a:gridCol w="9476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Important Note: </a:t>
                      </a: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If you witness someone being cyber bullied be an upstander and tell a trusted adult and support the victim. </a:t>
                      </a:r>
                    </a:p>
                  </a:txBody>
                  <a:tcPr marL="121920" marR="1219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2F22B7F5-EB32-2E41-A96A-64B0144058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506" t="6172" r="36568" b="62470"/>
          <a:stretch/>
        </p:blipFill>
        <p:spPr>
          <a:xfrm>
            <a:off x="8327572" y="2277528"/>
            <a:ext cx="2488699" cy="2847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559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1887674"/>
              </p:ext>
            </p:extLst>
          </p:nvPr>
        </p:nvGraphicFramePr>
        <p:xfrm>
          <a:off x="310244" y="93086"/>
          <a:ext cx="10874828" cy="822960"/>
        </p:xfrm>
        <a:graphic>
          <a:graphicData uri="http://schemas.openxmlformats.org/drawingml/2006/table">
            <a:tbl>
              <a:tblPr/>
              <a:tblGrid>
                <a:gridCol w="108748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800" b="0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Being a good online citizen</a:t>
                      </a:r>
                      <a:endParaRPr lang="en-GB" sz="4800" b="0" u="none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645EA69A-8016-BA46-947E-7FDCF921B3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5096000"/>
              </p:ext>
            </p:extLst>
          </p:nvPr>
        </p:nvGraphicFramePr>
        <p:xfrm>
          <a:off x="489900" y="2214738"/>
          <a:ext cx="6943834" cy="2286000"/>
        </p:xfrm>
        <a:graphic>
          <a:graphicData uri="http://schemas.openxmlformats.org/drawingml/2006/table">
            <a:tbl>
              <a:tblPr/>
              <a:tblGrid>
                <a:gridCol w="69438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Just like in class or outside of school it is important to be </a:t>
                      </a: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kind</a:t>
                      </a: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polite</a:t>
                      </a: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courteous</a:t>
                      </a: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to people. It is just the same online. </a:t>
                      </a:r>
                    </a:p>
                    <a:p>
                      <a:pPr algn="l"/>
                      <a:endParaRPr lang="en-GB" sz="24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2400" b="1" i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How do you think we should treat people and behave online? 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F0332A28-87CF-9C47-B4D6-CAFBCC467A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7975" t="53657" r="6346" b="-1"/>
          <a:stretch/>
        </p:blipFill>
        <p:spPr>
          <a:xfrm>
            <a:off x="7941733" y="1777999"/>
            <a:ext cx="2914869" cy="4208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61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310244" y="93086"/>
          <a:ext cx="10874828" cy="822960"/>
        </p:xfrm>
        <a:graphic>
          <a:graphicData uri="http://schemas.openxmlformats.org/drawingml/2006/table">
            <a:tbl>
              <a:tblPr/>
              <a:tblGrid>
                <a:gridCol w="108748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800" b="0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Being a good online citizen</a:t>
                      </a:r>
                      <a:endParaRPr lang="en-GB" sz="4800" b="0" u="none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645EA69A-8016-BA46-947E-7FDCF921B3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9078452"/>
              </p:ext>
            </p:extLst>
          </p:nvPr>
        </p:nvGraphicFramePr>
        <p:xfrm>
          <a:off x="310244" y="1011372"/>
          <a:ext cx="11052023" cy="822960"/>
        </p:xfrm>
        <a:graphic>
          <a:graphicData uri="http://schemas.openxmlformats.org/drawingml/2006/table">
            <a:tbl>
              <a:tblPr/>
              <a:tblGrid>
                <a:gridCol w="110520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Just like in class or outside of school, it is important to be respectful and kind to others. Here are a few ideas about how to behave respectfully online: </a:t>
                      </a:r>
                      <a:endParaRPr lang="en-GB" sz="2400" b="1" i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DF1C9D8C-DA06-344F-836C-DE0E6AA17F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8026" r="66395" b="1905"/>
          <a:stretch/>
        </p:blipFill>
        <p:spPr>
          <a:xfrm>
            <a:off x="4385734" y="2910243"/>
            <a:ext cx="3588217" cy="3422821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5951B64-FEAC-954B-AEC2-7184025663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607971"/>
              </p:ext>
            </p:extLst>
          </p:nvPr>
        </p:nvGraphicFramePr>
        <p:xfrm>
          <a:off x="1231834" y="2350145"/>
          <a:ext cx="3581705" cy="822960"/>
        </p:xfrm>
        <a:graphic>
          <a:graphicData uri="http://schemas.openxmlformats.org/drawingml/2006/table">
            <a:tbl>
              <a:tblPr/>
              <a:tblGrid>
                <a:gridCol w="35817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2400" dirty="0"/>
                        <a:t>Always choose to be kind, positive and respectful 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23C1B15-352C-1344-B4FB-3885DA1980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9473837"/>
              </p:ext>
            </p:extLst>
          </p:nvPr>
        </p:nvGraphicFramePr>
        <p:xfrm>
          <a:off x="310244" y="3958391"/>
          <a:ext cx="3391809" cy="822960"/>
        </p:xfrm>
        <a:graphic>
          <a:graphicData uri="http://schemas.openxmlformats.org/drawingml/2006/table">
            <a:tbl>
              <a:tblPr/>
              <a:tblGrid>
                <a:gridCol w="33918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2400" dirty="0"/>
                        <a:t>Be inclusive especially if you start a Group Chat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69AA0465-066F-FF48-B894-A608ACAFD6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786570"/>
              </p:ext>
            </p:extLst>
          </p:nvPr>
        </p:nvGraphicFramePr>
        <p:xfrm>
          <a:off x="7687733" y="2350145"/>
          <a:ext cx="3352799" cy="822960"/>
        </p:xfrm>
        <a:graphic>
          <a:graphicData uri="http://schemas.openxmlformats.org/drawingml/2006/table">
            <a:tbl>
              <a:tblPr/>
              <a:tblGrid>
                <a:gridCol w="3352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2400" dirty="0"/>
                        <a:t>Think before you send something!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BBFB5BC0-56EA-B140-931F-C958DFA694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2683432"/>
              </p:ext>
            </p:extLst>
          </p:nvPr>
        </p:nvGraphicFramePr>
        <p:xfrm>
          <a:off x="8556092" y="3934582"/>
          <a:ext cx="3352799" cy="1188720"/>
        </p:xfrm>
        <a:graphic>
          <a:graphicData uri="http://schemas.openxmlformats.org/drawingml/2006/table">
            <a:tbl>
              <a:tblPr/>
              <a:tblGrid>
                <a:gridCol w="3352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2400" dirty="0"/>
                        <a:t>Never post something about someone without permission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1334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757778"/>
              </p:ext>
            </p:extLst>
          </p:nvPr>
        </p:nvGraphicFramePr>
        <p:xfrm>
          <a:off x="775159" y="161937"/>
          <a:ext cx="10671774" cy="914400"/>
        </p:xfrm>
        <a:graphic>
          <a:graphicData uri="http://schemas.openxmlformats.org/drawingml/2006/table">
            <a:tbl>
              <a:tblPr/>
              <a:tblGrid>
                <a:gridCol w="106717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5400" b="1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Why would someone cyber bully?</a:t>
                      </a:r>
                      <a:endParaRPr lang="en-GB" sz="5400" u="none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775159" y="2610068"/>
          <a:ext cx="3058437" cy="457200"/>
        </p:xfrm>
        <a:graphic>
          <a:graphicData uri="http://schemas.openxmlformats.org/drawingml/2006/table">
            <a:tbl>
              <a:tblPr/>
              <a:tblGrid>
                <a:gridCol w="30584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To look cool or tough.</a:t>
                      </a:r>
                      <a:endParaRPr lang="en-GB" sz="24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6942FAA-AD02-8A4A-9C56-0E7E930D23C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177" y="2633818"/>
          <a:ext cx="4782221" cy="457200"/>
        </p:xfrm>
        <a:graphic>
          <a:graphicData uri="http://schemas.openxmlformats.org/drawingml/2006/table">
            <a:tbl>
              <a:tblPr/>
              <a:tblGrid>
                <a:gridCol w="47822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To get attention from others.</a:t>
                      </a:r>
                      <a:endParaRPr lang="en-GB" sz="24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D12F658-8FE7-B446-B682-AF9FBD866C5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40575" y="3778183"/>
          <a:ext cx="4782221" cy="822960"/>
        </p:xfrm>
        <a:graphic>
          <a:graphicData uri="http://schemas.openxmlformats.org/drawingml/2006/table">
            <a:tbl>
              <a:tblPr/>
              <a:tblGrid>
                <a:gridCol w="47822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To try and make people laugh because they think it is funny. </a:t>
                      </a:r>
                      <a:endParaRPr lang="en-GB" sz="24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D7660FEF-4138-7F48-8A02-3B905367B39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177" y="3676297"/>
          <a:ext cx="5051164" cy="1188720"/>
        </p:xfrm>
        <a:graphic>
          <a:graphicData uri="http://schemas.openxmlformats.org/drawingml/2006/table">
            <a:tbl>
              <a:tblPr/>
              <a:tblGrid>
                <a:gridCol w="50511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Because they actually feel insecure about themselves so they put others down to make themselves feel better. 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FB56FBC-58C7-B844-97B5-28C65CE4FAD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683537" y="1238755"/>
          <a:ext cx="8848745" cy="822960"/>
        </p:xfrm>
        <a:graphic>
          <a:graphicData uri="http://schemas.openxmlformats.org/drawingml/2006/table">
            <a:tbl>
              <a:tblPr/>
              <a:tblGrid>
                <a:gridCol w="8848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List as many reasons why you think someone may decide to bully somebody else? Then check out some of our answers. 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E545D33-E850-6D47-A869-8AA2F51E1A5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440975" y="5164452"/>
          <a:ext cx="4782221" cy="822960"/>
        </p:xfrm>
        <a:graphic>
          <a:graphicData uri="http://schemas.openxmlformats.org/drawingml/2006/table">
            <a:tbl>
              <a:tblPr/>
              <a:tblGrid>
                <a:gridCol w="47822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They struggle to make friends themselves and lack social skills</a:t>
                      </a:r>
                      <a:endParaRPr lang="en-GB" sz="24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4367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3AC3141-80D5-094F-B01F-FB7F77FA6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858943"/>
              </p:ext>
            </p:extLst>
          </p:nvPr>
        </p:nvGraphicFramePr>
        <p:xfrm>
          <a:off x="210523" y="270934"/>
          <a:ext cx="3497878" cy="701040"/>
        </p:xfrm>
        <a:graphic>
          <a:graphicData uri="http://schemas.openxmlformats.org/drawingml/2006/table">
            <a:tbl>
              <a:tblPr/>
              <a:tblGrid>
                <a:gridCol w="34978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000" b="1" u="none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Activity</a:t>
                      </a:r>
                      <a:endParaRPr lang="en-GB" sz="3600" b="1" u="none" kern="1200" dirty="0">
                        <a:ln w="13462">
                          <a:solidFill>
                            <a:schemeClr val="bg1"/>
                          </a:solidFill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outerShdw dist="38100" dir="2700000" algn="bl" rotWithShape="0">
                            <a:schemeClr val="accent5"/>
                          </a:outerShdw>
                        </a:effectLst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EF57F77-08A1-DE46-A08B-DF308E59E54C}"/>
              </a:ext>
            </a:extLst>
          </p:cNvPr>
          <p:cNvSpPr txBox="1"/>
          <p:nvPr/>
        </p:nvSpPr>
        <p:spPr>
          <a:xfrm>
            <a:off x="210523" y="1178162"/>
            <a:ext cx="4378410" cy="440120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prstClr val="black"/>
                </a:solidFill>
                <a:latin typeface="+mj-lt"/>
              </a:rPr>
              <a:t>Complete the activity sheet about communicating safely online.</a:t>
            </a:r>
          </a:p>
          <a:p>
            <a:endParaRPr lang="en-GB" sz="2800" dirty="0">
              <a:solidFill>
                <a:prstClr val="black"/>
              </a:solidFill>
              <a:latin typeface="+mj-lt"/>
            </a:endParaRPr>
          </a:p>
          <a:p>
            <a:r>
              <a:rPr lang="en-GB" sz="2800" b="1" u="sng" dirty="0">
                <a:solidFill>
                  <a:prstClr val="black"/>
                </a:solidFill>
                <a:latin typeface="+mj-lt"/>
              </a:rPr>
              <a:t>Extension:</a:t>
            </a:r>
          </a:p>
          <a:p>
            <a:r>
              <a:rPr lang="en-GB" sz="2800" b="1" dirty="0">
                <a:solidFill>
                  <a:prstClr val="black"/>
                </a:solidFill>
                <a:latin typeface="+mj-lt"/>
              </a:rPr>
              <a:t>Design a poster that makes people aware of Cyber Bullying or a poster showing how we should behave respectfully online. </a:t>
            </a:r>
            <a:endParaRPr lang="en-GB" sz="2800" b="1" dirty="0">
              <a:solidFill>
                <a:prstClr val="black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F5AFBDD-FC52-064D-89AA-5E9E3F5A05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0100" y="189170"/>
            <a:ext cx="4256877" cy="6011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5054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36381" y="1173133"/>
            <a:ext cx="9039603" cy="1815882"/>
          </a:xfrm>
          <a:prstGeom prst="rect">
            <a:avLst/>
          </a:prstGeom>
          <a:solidFill>
            <a:srgbClr val="FFCC99"/>
          </a:solidFill>
          <a:ln>
            <a:solidFill>
              <a:schemeClr val="accent5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AU" sz="2800" dirty="0">
                <a:latin typeface="+mj-lt"/>
              </a:rPr>
              <a:t>Remember it is </a:t>
            </a:r>
            <a:r>
              <a:rPr lang="en-AU" sz="2800" b="1" dirty="0">
                <a:latin typeface="+mj-lt"/>
              </a:rPr>
              <a:t>NEVER</a:t>
            </a:r>
            <a:r>
              <a:rPr lang="en-AU" sz="2800" dirty="0">
                <a:latin typeface="+mj-lt"/>
              </a:rPr>
              <a:t> okay to Cyber Bully!  </a:t>
            </a:r>
          </a:p>
          <a:p>
            <a:endParaRPr lang="en-AU" sz="2800" dirty="0">
              <a:latin typeface="+mj-lt"/>
            </a:endParaRPr>
          </a:p>
          <a:p>
            <a:r>
              <a:rPr lang="en-AU" sz="2800" dirty="0">
                <a:latin typeface="+mj-lt"/>
              </a:rPr>
              <a:t>What should you do if you witness cyber bullying or are being cyber bullied? 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793304" y="0"/>
            <a:ext cx="24983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Plenary</a:t>
            </a:r>
            <a:endParaRPr lang="en-GB" sz="6000" b="1" u="sng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39AF20-A77D-3B42-8EB3-32DBD39AFD30}"/>
              </a:ext>
            </a:extLst>
          </p:cNvPr>
          <p:cNvSpPr txBox="1"/>
          <p:nvPr/>
        </p:nvSpPr>
        <p:spPr>
          <a:xfrm>
            <a:off x="1536381" y="4008259"/>
            <a:ext cx="90396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#</a:t>
            </a:r>
            <a:r>
              <a:rPr lang="en-US" sz="2400" dirty="0" err="1">
                <a:latin typeface="+mj-lt"/>
              </a:rPr>
              <a:t>HomeAction</a:t>
            </a:r>
            <a:r>
              <a:rPr lang="en-US" sz="2400" dirty="0">
                <a:latin typeface="+mj-lt"/>
              </a:rPr>
              <a:t> </a:t>
            </a:r>
          </a:p>
          <a:p>
            <a:pPr algn="ctr"/>
            <a:r>
              <a:rPr lang="en-US" sz="2400" dirty="0">
                <a:latin typeface="+mj-lt"/>
              </a:rPr>
              <a:t>Discuss with your family how it is important to be respectful online. Discuss what you should do if you witness or are being cyber bullied.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263F3C7-9E61-1047-B004-A8B0BFC0CC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049" t="5926" r="5556" b="60988"/>
          <a:stretch/>
        </p:blipFill>
        <p:spPr>
          <a:xfrm>
            <a:off x="10413999" y="5099157"/>
            <a:ext cx="1422401" cy="116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182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E8109F-4731-0640-BC7A-6402EDB47D36}"/>
              </a:ext>
            </a:extLst>
          </p:cNvPr>
          <p:cNvSpPr/>
          <p:nvPr/>
        </p:nvSpPr>
        <p:spPr>
          <a:xfrm>
            <a:off x="423333" y="856357"/>
            <a:ext cx="11345334" cy="5386090"/>
          </a:xfrm>
          <a:prstGeom prst="rect">
            <a:avLst/>
          </a:prstGeom>
          <a:ln w="254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en-AU" sz="3200" b="1" dirty="0"/>
              <a:t>KS1 Learning opportunities in Relationships</a:t>
            </a:r>
          </a:p>
          <a:p>
            <a:r>
              <a:rPr lang="en-AU" sz="2400" b="1" dirty="0"/>
              <a:t>Safe Relationships</a:t>
            </a:r>
          </a:p>
          <a:p>
            <a:r>
              <a:rPr lang="en-AU" sz="2000" i="1" dirty="0"/>
              <a:t>Pupils learn…</a:t>
            </a:r>
          </a:p>
          <a:p>
            <a:r>
              <a:rPr lang="en-AU" sz="2000" b="1" dirty="0"/>
              <a:t>R14. </a:t>
            </a:r>
            <a:r>
              <a:rPr lang="en-AU" sz="2000" dirty="0"/>
              <a:t>that sometimes people may behave differently online, including by pretending to be someone they are not.</a:t>
            </a:r>
          </a:p>
          <a:p>
            <a:endParaRPr lang="en-AU" sz="2000" dirty="0"/>
          </a:p>
          <a:p>
            <a:r>
              <a:rPr lang="en-AU" sz="2400" b="1" dirty="0"/>
              <a:t>Keeping Safe</a:t>
            </a:r>
          </a:p>
          <a:p>
            <a:r>
              <a:rPr lang="en-AU" sz="2000" b="1" dirty="0"/>
              <a:t>H34. </a:t>
            </a:r>
            <a:r>
              <a:rPr lang="en-AU" sz="2000" dirty="0"/>
              <a:t>basic rules to keep safe online, including what is meant by personal information and what should be kept private; the importance of telling a trusted adult if they come across something that scares them</a:t>
            </a:r>
          </a:p>
          <a:p>
            <a:endParaRPr lang="en-AU" sz="2000" dirty="0"/>
          </a:p>
          <a:p>
            <a:r>
              <a:rPr lang="en-AU" sz="2400" b="1" dirty="0"/>
              <a:t>Media Literacy and Digital Resilience</a:t>
            </a:r>
          </a:p>
          <a:p>
            <a:r>
              <a:rPr lang="en-AU" sz="2000" i="1" dirty="0"/>
              <a:t>Pupils learn…</a:t>
            </a:r>
            <a:endParaRPr lang="en-AU" sz="2000" b="1" dirty="0"/>
          </a:p>
          <a:p>
            <a:r>
              <a:rPr lang="en-AU" sz="2000" b="1" dirty="0"/>
              <a:t>L7. </a:t>
            </a:r>
            <a:r>
              <a:rPr lang="en-AU" sz="2000" dirty="0"/>
              <a:t>about how the internet and digital devices can be used safely to find things out and to communicate with others </a:t>
            </a:r>
          </a:p>
          <a:p>
            <a:r>
              <a:rPr lang="en-AU" sz="2000" b="1" dirty="0"/>
              <a:t>L8. </a:t>
            </a:r>
            <a:r>
              <a:rPr lang="en-AU" sz="2000" dirty="0"/>
              <a:t>about the role of the internet in everyday life </a:t>
            </a:r>
          </a:p>
          <a:p>
            <a:r>
              <a:rPr lang="en-AU" sz="2000" b="1" dirty="0"/>
              <a:t>L9. </a:t>
            </a:r>
            <a:r>
              <a:rPr lang="en-AU" sz="2000" dirty="0"/>
              <a:t>that not all information seen online is true </a:t>
            </a:r>
            <a:endParaRPr lang="en-AU" sz="2000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1B86AC-B896-B242-BFB5-3EB578C2D40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PSHE – Programme of Study (UK)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24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97280" y="2246702"/>
            <a:ext cx="969590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u="sng" dirty="0"/>
              <a:t>Learning Objective</a:t>
            </a:r>
            <a:r>
              <a:rPr lang="en-AU" sz="2800" b="1" dirty="0"/>
              <a:t>: </a:t>
            </a:r>
            <a:r>
              <a:rPr lang="en-AU" sz="2800" b="1" i="1" dirty="0"/>
              <a:t>To understand the appropriate way to communicate online</a:t>
            </a:r>
          </a:p>
          <a:p>
            <a:endParaRPr lang="en-AU" sz="2800" b="1" i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800" dirty="0"/>
              <a:t>I am aware that it is tricky to understand the real emotion behind a message at times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800" dirty="0"/>
              <a:t>I am aware how to use emoticons to help show an emotion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800" dirty="0"/>
              <a:t>I am aware I should talk to people respectfully online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800" dirty="0"/>
              <a:t>I am aware what to do if I witness </a:t>
            </a:r>
            <a:r>
              <a:rPr lang="en-AU" sz="2800" b="1" dirty="0"/>
              <a:t>Cyber Bullying</a:t>
            </a:r>
          </a:p>
        </p:txBody>
      </p:sp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584378" y="103239"/>
            <a:ext cx="5420840" cy="769441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Communicating Online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188796" y="1085122"/>
            <a:ext cx="6636547" cy="4154984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400" dirty="0"/>
              <a:t>Even though the internet takes place in the online world, how we talk to one another and respect one another remains the same. </a:t>
            </a:r>
          </a:p>
          <a:p>
            <a:endParaRPr lang="en-AU" sz="2400" dirty="0"/>
          </a:p>
          <a:p>
            <a:r>
              <a:rPr lang="en-AU" sz="2400" dirty="0"/>
              <a:t>There will be many opportunities where you’ll talk to other people especially when you are old enough to use social media. </a:t>
            </a:r>
          </a:p>
          <a:p>
            <a:endParaRPr lang="en-AU" sz="2400" dirty="0"/>
          </a:p>
          <a:p>
            <a:r>
              <a:rPr lang="en-AU" sz="2400" dirty="0"/>
              <a:t>What you say can impact someone’s </a:t>
            </a:r>
            <a:r>
              <a:rPr lang="en-AU" sz="2400" b="1" dirty="0"/>
              <a:t>feelings</a:t>
            </a:r>
            <a:r>
              <a:rPr lang="en-AU" sz="2400" dirty="0"/>
              <a:t> so it is important to talk nicely and respectfully to friends and strangers.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DAC6B3B-F2CA-9B47-9511-E6BE0DC4F1D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1531" t="3457" r="3185" b="43951"/>
          <a:stretch/>
        </p:blipFill>
        <p:spPr>
          <a:xfrm>
            <a:off x="7941732" y="237065"/>
            <a:ext cx="3347873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532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584378" y="103239"/>
            <a:ext cx="5420840" cy="1015663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Class Activity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342900" y="1346379"/>
            <a:ext cx="6472430" cy="304698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400" dirty="0"/>
              <a:t>Maybe you might be talking about last nights soccer match and you’re debating who was the better team. </a:t>
            </a:r>
          </a:p>
          <a:p>
            <a:endParaRPr lang="en-AU" sz="2400" dirty="0"/>
          </a:p>
          <a:p>
            <a:r>
              <a:rPr lang="en-AU" sz="2400" dirty="0"/>
              <a:t>Your friend is adamant his team was better. </a:t>
            </a:r>
          </a:p>
          <a:p>
            <a:endParaRPr lang="en-AU" sz="2400" dirty="0"/>
          </a:p>
          <a:p>
            <a:r>
              <a:rPr lang="en-AU" sz="2400" dirty="0"/>
              <a:t>As a class read the comment and decide what you could say as a reply that is respectful.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1082A6-87A5-8148-9D2A-30C961ED64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5443" y="103239"/>
            <a:ext cx="3543300" cy="600171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75F5795-AE38-BE4E-8C28-41C816E9E2AC}"/>
              </a:ext>
            </a:extLst>
          </p:cNvPr>
          <p:cNvSpPr txBox="1"/>
          <p:nvPr/>
        </p:nvSpPr>
        <p:spPr>
          <a:xfrm>
            <a:off x="5641521" y="2996293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826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225150" y="184882"/>
            <a:ext cx="5420840" cy="1015663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Add an Emoji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386587" y="1330050"/>
            <a:ext cx="5816422" cy="341632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400" dirty="0"/>
              <a:t>Sometimes it is difficult to work out how someone is actually feeling when they are talking online and you can easily misinterpret what they are saying. </a:t>
            </a:r>
          </a:p>
          <a:p>
            <a:endParaRPr lang="en-AU" sz="2400" dirty="0"/>
          </a:p>
          <a:p>
            <a:r>
              <a:rPr lang="en-AU" sz="2400" dirty="0"/>
              <a:t>Using emojis can help with this. </a:t>
            </a:r>
          </a:p>
          <a:p>
            <a:endParaRPr lang="en-AU" sz="2400" dirty="0"/>
          </a:p>
          <a:p>
            <a:r>
              <a:rPr lang="en-AU" sz="2400" b="1" i="1" dirty="0"/>
              <a:t>What do you think each emoji to the right means?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AF333F-1A8C-5241-9EFB-648B9C95821C}"/>
              </a:ext>
            </a:extLst>
          </p:cNvPr>
          <p:cNvSpPr txBox="1"/>
          <p:nvPr/>
        </p:nvSpPr>
        <p:spPr>
          <a:xfrm>
            <a:off x="7429500" y="1714500"/>
            <a:ext cx="40494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/>
              <a:t>👍 👎 👏 🙏</a:t>
            </a:r>
          </a:p>
          <a:p>
            <a:r>
              <a:rPr lang="en-US" sz="6000" dirty="0"/>
              <a:t>🤣 😀 🤪 😡</a:t>
            </a:r>
          </a:p>
          <a:p>
            <a:r>
              <a:rPr lang="en-US" sz="6000" dirty="0"/>
              <a:t>😮 😘 😋 💛</a:t>
            </a:r>
          </a:p>
        </p:txBody>
      </p:sp>
    </p:spTree>
    <p:extLst>
      <p:ext uri="{BB962C8B-B14F-4D97-AF65-F5344CB8AC3E}">
        <p14:creationId xmlns:p14="http://schemas.microsoft.com/office/powerpoint/2010/main" val="397331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244929" y="168553"/>
            <a:ext cx="4555672" cy="1015663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Add an Emoji 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386587" y="1330050"/>
            <a:ext cx="5816422" cy="304698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400" dirty="0"/>
              <a:t>Check out this example here. When Jess replies with ‘sure’ Sam might not quite know if Jess really likes the idea. </a:t>
            </a:r>
          </a:p>
          <a:p>
            <a:endParaRPr lang="en-AU" sz="2400" dirty="0"/>
          </a:p>
          <a:p>
            <a:r>
              <a:rPr lang="en-AU" sz="2400" b="1" i="1" dirty="0"/>
              <a:t>How can Jess make it more obvious that she loves the idea of dressing up as witches for Halloween? </a:t>
            </a:r>
          </a:p>
          <a:p>
            <a:r>
              <a:rPr lang="en-AU" sz="2400" b="1" i="1" dirty="0"/>
              <a:t>What emoji would you use?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2D0A5C9-A63A-D945-B952-89CA80B0C5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2584" y="487959"/>
            <a:ext cx="3243402" cy="549373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2D48C3F-8994-FB43-900B-9E375755D7F5}"/>
              </a:ext>
            </a:extLst>
          </p:cNvPr>
          <p:cNvSpPr txBox="1"/>
          <p:nvPr/>
        </p:nvSpPr>
        <p:spPr>
          <a:xfrm>
            <a:off x="4800601" y="191794"/>
            <a:ext cx="10595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/>
              <a:t>😀</a:t>
            </a:r>
          </a:p>
        </p:txBody>
      </p:sp>
    </p:spTree>
    <p:extLst>
      <p:ext uri="{BB962C8B-B14F-4D97-AF65-F5344CB8AC3E}">
        <p14:creationId xmlns:p14="http://schemas.microsoft.com/office/powerpoint/2010/main" val="9666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244929" y="168553"/>
            <a:ext cx="11558188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Did your ideas match some of ours?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2D0A5C9-A63A-D945-B952-89CA80B0C5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4207" y="1518557"/>
            <a:ext cx="2577115" cy="436516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2D48C3F-8994-FB43-900B-9E375755D7F5}"/>
              </a:ext>
            </a:extLst>
          </p:cNvPr>
          <p:cNvSpPr txBox="1"/>
          <p:nvPr/>
        </p:nvSpPr>
        <p:spPr>
          <a:xfrm>
            <a:off x="2446284" y="3586636"/>
            <a:ext cx="444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😀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0203CC-F5A7-BC4D-B568-FA4E3956E0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1871" y="1518557"/>
            <a:ext cx="2577115" cy="436516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4367494-0F06-4641-8A71-F441B9D7C7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9536" y="1518557"/>
            <a:ext cx="2577115" cy="436516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E0DCB19-1736-F448-B99C-2F2334675331}"/>
              </a:ext>
            </a:extLst>
          </p:cNvPr>
          <p:cNvSpPr txBox="1"/>
          <p:nvPr/>
        </p:nvSpPr>
        <p:spPr>
          <a:xfrm>
            <a:off x="6014545" y="3586636"/>
            <a:ext cx="7751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😀 👍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0C25444-46CB-9C45-A17C-C3BA38190829}"/>
              </a:ext>
            </a:extLst>
          </p:cNvPr>
          <p:cNvSpPr txBox="1"/>
          <p:nvPr/>
        </p:nvSpPr>
        <p:spPr>
          <a:xfrm>
            <a:off x="9672146" y="3586636"/>
            <a:ext cx="444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💛</a:t>
            </a:r>
          </a:p>
        </p:txBody>
      </p:sp>
    </p:spTree>
    <p:extLst>
      <p:ext uri="{BB962C8B-B14F-4D97-AF65-F5344CB8AC3E}">
        <p14:creationId xmlns:p14="http://schemas.microsoft.com/office/powerpoint/2010/main" val="3764667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172881"/>
              </p:ext>
            </p:extLst>
          </p:nvPr>
        </p:nvGraphicFramePr>
        <p:xfrm>
          <a:off x="315460" y="115636"/>
          <a:ext cx="5288408" cy="822960"/>
        </p:xfrm>
        <a:graphic>
          <a:graphicData uri="http://schemas.openxmlformats.org/drawingml/2006/table">
            <a:tbl>
              <a:tblPr/>
              <a:tblGrid>
                <a:gridCol w="528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GB" sz="4800" b="1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Cyber Bullying</a:t>
                      </a:r>
                      <a:endParaRPr lang="en-GB" sz="4800" u="none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645EA69A-8016-BA46-947E-7FDCF921B3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9697806"/>
              </p:ext>
            </p:extLst>
          </p:nvPr>
        </p:nvGraphicFramePr>
        <p:xfrm>
          <a:off x="315460" y="1298983"/>
          <a:ext cx="5840411" cy="822960"/>
        </p:xfrm>
        <a:graphic>
          <a:graphicData uri="http://schemas.openxmlformats.org/drawingml/2006/table">
            <a:tbl>
              <a:tblPr/>
              <a:tblGrid>
                <a:gridCol w="58404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Unfortunately, bullying can also take place </a:t>
                      </a: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online</a:t>
                      </a: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and is known as </a:t>
                      </a: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Cyber Bullying</a:t>
                      </a: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. 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8ED36C4-8B34-894F-BEC9-E869D7D5A2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3997029"/>
              </p:ext>
            </p:extLst>
          </p:nvPr>
        </p:nvGraphicFramePr>
        <p:xfrm>
          <a:off x="315460" y="2668597"/>
          <a:ext cx="6097827" cy="2286000"/>
        </p:xfrm>
        <a:graphic>
          <a:graphicData uri="http://schemas.openxmlformats.org/drawingml/2006/table">
            <a:tbl>
              <a:tblPr/>
              <a:tblGrid>
                <a:gridCol w="6097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AU" sz="2400" b="1" dirty="0">
                          <a:latin typeface="+mj-lt"/>
                        </a:rPr>
                        <a:t>Cyberbullying</a:t>
                      </a:r>
                      <a:r>
                        <a:rPr lang="en-AU" sz="2400" dirty="0">
                          <a:latin typeface="+mj-lt"/>
                        </a:rPr>
                        <a:t> is when someone </a:t>
                      </a:r>
                      <a:r>
                        <a:rPr lang="en-AU" sz="2400" b="1" dirty="0">
                          <a:latin typeface="+mj-lt"/>
                        </a:rPr>
                        <a:t>repeatedly</a:t>
                      </a:r>
                      <a:r>
                        <a:rPr lang="en-AU" sz="2400" dirty="0">
                          <a:latin typeface="+mj-lt"/>
                        </a:rPr>
                        <a:t> uses the internet, phone, or other technology to be mean, hurtful, or unkind to others. </a:t>
                      </a:r>
                    </a:p>
                    <a:p>
                      <a:pPr algn="l"/>
                      <a:endParaRPr lang="en-AU" sz="2400" dirty="0">
                        <a:latin typeface="+mj-lt"/>
                      </a:endParaRPr>
                    </a:p>
                    <a:p>
                      <a:pPr algn="l"/>
                      <a:r>
                        <a:rPr lang="en-AU" sz="2400" dirty="0">
                          <a:latin typeface="+mj-lt"/>
                        </a:rPr>
                        <a:t>It can happen on social media, in games, through text messages, or on websites. </a:t>
                      </a:r>
                      <a:endParaRPr lang="en-GB" sz="240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54F1FA02-76BA-4C48-A87A-27E0049B43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05" t="3703" r="63234" b="57284"/>
          <a:stretch/>
        </p:blipFill>
        <p:spPr>
          <a:xfrm>
            <a:off x="6942665" y="1033326"/>
            <a:ext cx="4656667" cy="413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04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8977131"/>
              </p:ext>
            </p:extLst>
          </p:nvPr>
        </p:nvGraphicFramePr>
        <p:xfrm>
          <a:off x="109092" y="176948"/>
          <a:ext cx="7897811" cy="640080"/>
        </p:xfrm>
        <a:graphic>
          <a:graphicData uri="http://schemas.openxmlformats.org/drawingml/2006/table">
            <a:tbl>
              <a:tblPr/>
              <a:tblGrid>
                <a:gridCol w="78978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GB" sz="3600" b="1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Examples of Cyber Bullying can include:</a:t>
                      </a:r>
                      <a:endParaRPr lang="en-GB" sz="3600" u="none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CEE60EB-4D53-5844-8ED5-CE2AF7A9B9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7700917"/>
              </p:ext>
            </p:extLst>
          </p:nvPr>
        </p:nvGraphicFramePr>
        <p:xfrm>
          <a:off x="456227" y="3654429"/>
          <a:ext cx="3006640" cy="1188720"/>
        </p:xfrm>
        <a:graphic>
          <a:graphicData uri="http://schemas.openxmlformats.org/drawingml/2006/table">
            <a:tbl>
              <a:tblPr/>
              <a:tblGrid>
                <a:gridCol w="3006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2400" dirty="0"/>
                        <a:t>Sharing embarrassing pictures or videos of someone.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475738D-CB6E-4E4D-96FF-553B908782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910326"/>
              </p:ext>
            </p:extLst>
          </p:nvPr>
        </p:nvGraphicFramePr>
        <p:xfrm>
          <a:off x="413893" y="1376739"/>
          <a:ext cx="3091308" cy="822960"/>
        </p:xfrm>
        <a:graphic>
          <a:graphicData uri="http://schemas.openxmlformats.org/drawingml/2006/table">
            <a:tbl>
              <a:tblPr/>
              <a:tblGrid>
                <a:gridCol w="30913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2400" dirty="0"/>
                        <a:t>Sending mean or scary messages.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976B15A-6A8C-084E-9EE3-BF7CEEE98A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2597584"/>
              </p:ext>
            </p:extLst>
          </p:nvPr>
        </p:nvGraphicFramePr>
        <p:xfrm>
          <a:off x="4057997" y="5208262"/>
          <a:ext cx="4225842" cy="822960"/>
        </p:xfrm>
        <a:graphic>
          <a:graphicData uri="http://schemas.openxmlformats.org/drawingml/2006/table">
            <a:tbl>
              <a:tblPr/>
              <a:tblGrid>
                <a:gridCol w="42258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2400" dirty="0"/>
                        <a:t>Pretending to be someone else to trick or hurt them.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D556BD3-8DE6-5E47-AAE2-A2ECE664F9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689802"/>
              </p:ext>
            </p:extLst>
          </p:nvPr>
        </p:nvGraphicFramePr>
        <p:xfrm>
          <a:off x="8619066" y="1376739"/>
          <a:ext cx="3352799" cy="822960"/>
        </p:xfrm>
        <a:graphic>
          <a:graphicData uri="http://schemas.openxmlformats.org/drawingml/2006/table">
            <a:tbl>
              <a:tblPr/>
              <a:tblGrid>
                <a:gridCol w="3352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2400" dirty="0"/>
                        <a:t>Saying hurtful things about someone online.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5AC54B82-7DA9-9D4B-8241-5579A976AC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890616"/>
              </p:ext>
            </p:extLst>
          </p:nvPr>
        </p:nvGraphicFramePr>
        <p:xfrm>
          <a:off x="8434128" y="3654429"/>
          <a:ext cx="3537737" cy="822960"/>
        </p:xfrm>
        <a:graphic>
          <a:graphicData uri="http://schemas.openxmlformats.org/drawingml/2006/table">
            <a:tbl>
              <a:tblPr/>
              <a:tblGrid>
                <a:gridCol w="35377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2400" dirty="0"/>
                        <a:t>Leaving someone out of a group chat on purpose.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2FAC4815-8CAE-D14B-8959-CA14C57A65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729" t="56050" r="62247" b="3456"/>
          <a:stretch/>
        </p:blipFill>
        <p:spPr>
          <a:xfrm>
            <a:off x="4715833" y="1376739"/>
            <a:ext cx="3291070" cy="3550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12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152639</TotalTime>
  <Words>1133</Words>
  <Application>Microsoft Macintosh PowerPoint</Application>
  <PresentationFormat>Widescreen</PresentationFormat>
  <Paragraphs>123</Paragraphs>
  <Slides>18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Retrospect</vt:lpstr>
      <vt:lpstr>PowerPoint Presentation</vt:lpstr>
      <vt:lpstr>Lesson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414</cp:revision>
  <dcterms:created xsi:type="dcterms:W3CDTF">2015-12-16T03:40:36Z</dcterms:created>
  <dcterms:modified xsi:type="dcterms:W3CDTF">2025-04-18T12:00:23Z</dcterms:modified>
</cp:coreProperties>
</file>